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7" r:id="rId3"/>
    <p:sldId id="258" r:id="rId4"/>
    <p:sldId id="263" r:id="rId5"/>
    <p:sldId id="264" r:id="rId6"/>
    <p:sldId id="265" r:id="rId7"/>
    <p:sldId id="266" r:id="rId8"/>
    <p:sldId id="260" r:id="rId9"/>
    <p:sldId id="261" r:id="rId10"/>
    <p:sldId id="278" r:id="rId11"/>
    <p:sldId id="277" r:id="rId12"/>
    <p:sldId id="262" r:id="rId13"/>
    <p:sldId id="271" r:id="rId14"/>
    <p:sldId id="272" r:id="rId15"/>
    <p:sldId id="273" r:id="rId16"/>
    <p:sldId id="274" r:id="rId17"/>
    <p:sldId id="275" r:id="rId18"/>
    <p:sldId id="276" r:id="rId19"/>
    <p:sldId id="268" r:id="rId20"/>
    <p:sldId id="270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A528"/>
    <a:srgbClr val="D8F0DB"/>
    <a:srgbClr val="FF0000"/>
    <a:srgbClr val="17B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1613" y="875071"/>
            <a:ext cx="8782390" cy="317576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Wangard &amp; Reinders Family Multi-Family Development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Plan Commission Meeting</a:t>
            </a:r>
          </a:p>
          <a:p>
            <a:r>
              <a:rPr lang="en-US" dirty="0" smtClean="0"/>
              <a:t>Conceptual Review </a:t>
            </a:r>
          </a:p>
          <a:p>
            <a:r>
              <a:rPr lang="en-US" dirty="0" smtClean="0"/>
              <a:t>March 7,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5" b="26576"/>
          <a:stretch/>
        </p:blipFill>
        <p:spPr>
          <a:xfrm>
            <a:off x="3165985" y="5147732"/>
            <a:ext cx="4873079" cy="128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7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673" y="386385"/>
            <a:ext cx="8742135" cy="590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03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Traffic Impact Analysis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71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30" y="-122417"/>
            <a:ext cx="5495925" cy="707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4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175" y="-157163"/>
            <a:ext cx="5581650" cy="717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46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669" y="-94176"/>
            <a:ext cx="5469952" cy="708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72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876" y="-142875"/>
            <a:ext cx="5404676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43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-90488"/>
            <a:ext cx="5486400" cy="70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7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861" y="0"/>
            <a:ext cx="5443365" cy="69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71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038" y="-119063"/>
            <a:ext cx="5403712" cy="697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55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750130" y="582684"/>
            <a:ext cx="7178723" cy="6086901"/>
          </a:xfrm>
          <a:prstGeom prst="rect">
            <a:avLst/>
          </a:prstGeom>
          <a:solidFill>
            <a:srgbClr val="D8F0DB">
              <a:alpha val="43922"/>
            </a:srgbClr>
          </a:solidFill>
          <a:ln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956" y="486770"/>
            <a:ext cx="4667534" cy="1320800"/>
          </a:xfrm>
        </p:spPr>
        <p:txBody>
          <a:bodyPr/>
          <a:lstStyle/>
          <a:p>
            <a:r>
              <a:rPr lang="en-US" dirty="0" smtClean="0"/>
              <a:t>Tax Increment Financing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72956" y="1807570"/>
            <a:ext cx="4148919" cy="4593230"/>
          </a:xfrm>
        </p:spPr>
        <p:txBody>
          <a:bodyPr>
            <a:normAutofit/>
          </a:bodyPr>
          <a:lstStyle/>
          <a:p>
            <a:r>
              <a:rPr lang="en-US" dirty="0" smtClean="0"/>
              <a:t>Project poses a significant </a:t>
            </a:r>
            <a:r>
              <a:rPr lang="en-US" dirty="0"/>
              <a:t>benefit to the businesses and residents in Elm Grove</a:t>
            </a:r>
          </a:p>
          <a:p>
            <a:pPr lvl="1"/>
            <a:r>
              <a:rPr lang="en-US" dirty="0"/>
              <a:t>Eliminates blight</a:t>
            </a:r>
          </a:p>
          <a:p>
            <a:pPr lvl="1"/>
            <a:r>
              <a:rPr lang="en-US" dirty="0"/>
              <a:t>Provides increase in population that is within walking distance of the shops in the village</a:t>
            </a:r>
          </a:p>
          <a:p>
            <a:pPr lvl="1"/>
            <a:r>
              <a:rPr lang="en-US" dirty="0"/>
              <a:t>Improves environmental conditions on site – environmental remediation &amp; stormwater management</a:t>
            </a:r>
          </a:p>
          <a:p>
            <a:pPr lvl="1"/>
            <a:r>
              <a:rPr lang="en-US" dirty="0"/>
              <a:t>Extends municipal water main which will also provide opportunity for service to other properties in the village center area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50382" y="1538785"/>
            <a:ext cx="6878472" cy="51308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numCol="2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Site Clearing and Demolition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err="1" smtClean="0"/>
              <a:t>Watermain</a:t>
            </a:r>
            <a:r>
              <a:rPr lang="en-US" dirty="0" smtClean="0"/>
              <a:t> Extension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Environmental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Site Investigation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Pre-Demo Inspection and Abatement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Earthwork, Excavation, Trucking, Disposal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Paving / Concrete as Cap Barrier on Contaminated Soil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Clean Cap on Green Spaces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 smtClean="0"/>
              <a:t>Under Slab Ventilation System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Stormwater Management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Extraordinary Construction due to Geotechnical Conditions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 smtClean="0"/>
              <a:t>Incremental Cost of Underground Parking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50382" y="746078"/>
            <a:ext cx="82964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u="sng" dirty="0" smtClean="0">
                <a:solidFill>
                  <a:schemeClr val="accent2">
                    <a:lumMod val="75000"/>
                  </a:schemeClr>
                </a:solidFill>
              </a:rPr>
              <a:t>Why is it needed?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5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830"/>
          <a:stretch/>
        </p:blipFill>
        <p:spPr>
          <a:xfrm>
            <a:off x="74875" y="694366"/>
            <a:ext cx="11870517" cy="54311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46375" y="5112774"/>
            <a:ext cx="16124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Future Proposed</a:t>
            </a:r>
            <a:endParaRPr lang="en-US" sz="9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25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79" r="10595"/>
          <a:stretch/>
        </p:blipFill>
        <p:spPr>
          <a:xfrm>
            <a:off x="463638" y="490335"/>
            <a:ext cx="10341737" cy="6232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38" y="5042079"/>
            <a:ext cx="5800725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15" t="12433" r="4439"/>
          <a:stretch/>
        </p:blipFill>
        <p:spPr>
          <a:xfrm>
            <a:off x="2524259" y="399245"/>
            <a:ext cx="5679584" cy="634971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637969" y="1661823"/>
            <a:ext cx="6027088" cy="2615979"/>
          </a:xfrm>
          <a:custGeom>
            <a:avLst/>
            <a:gdLst>
              <a:gd name="connsiteX0" fmla="*/ 2385391 w 6027088"/>
              <a:gd name="connsiteY0" fmla="*/ 166977 h 2615979"/>
              <a:gd name="connsiteX1" fmla="*/ 1804946 w 6027088"/>
              <a:gd name="connsiteY1" fmla="*/ 95415 h 2615979"/>
              <a:gd name="connsiteX2" fmla="*/ 1335819 w 6027088"/>
              <a:gd name="connsiteY2" fmla="*/ 23854 h 2615979"/>
              <a:gd name="connsiteX3" fmla="*/ 811033 w 6027088"/>
              <a:gd name="connsiteY3" fmla="*/ 0 h 2615979"/>
              <a:gd name="connsiteX4" fmla="*/ 532737 w 6027088"/>
              <a:gd name="connsiteY4" fmla="*/ 15902 h 2615979"/>
              <a:gd name="connsiteX5" fmla="*/ 349857 w 6027088"/>
              <a:gd name="connsiteY5" fmla="*/ 63610 h 2615979"/>
              <a:gd name="connsiteX6" fmla="*/ 111318 w 6027088"/>
              <a:gd name="connsiteY6" fmla="*/ 190831 h 2615979"/>
              <a:gd name="connsiteX7" fmla="*/ 0 w 6027088"/>
              <a:gd name="connsiteY7" fmla="*/ 429370 h 2615979"/>
              <a:gd name="connsiteX8" fmla="*/ 31805 w 6027088"/>
              <a:gd name="connsiteY8" fmla="*/ 691763 h 2615979"/>
              <a:gd name="connsiteX9" fmla="*/ 111318 w 6027088"/>
              <a:gd name="connsiteY9" fmla="*/ 866692 h 2615979"/>
              <a:gd name="connsiteX10" fmla="*/ 326003 w 6027088"/>
              <a:gd name="connsiteY10" fmla="*/ 1144987 h 2615979"/>
              <a:gd name="connsiteX11" fmla="*/ 795130 w 6027088"/>
              <a:gd name="connsiteY11" fmla="*/ 1478942 h 2615979"/>
              <a:gd name="connsiteX12" fmla="*/ 1367624 w 6027088"/>
              <a:gd name="connsiteY12" fmla="*/ 1741335 h 2615979"/>
              <a:gd name="connsiteX13" fmla="*/ 1820848 w 6027088"/>
              <a:gd name="connsiteY13" fmla="*/ 1892410 h 2615979"/>
              <a:gd name="connsiteX14" fmla="*/ 2305878 w 6027088"/>
              <a:gd name="connsiteY14" fmla="*/ 2011680 h 2615979"/>
              <a:gd name="connsiteX15" fmla="*/ 2623930 w 6027088"/>
              <a:gd name="connsiteY15" fmla="*/ 2003728 h 2615979"/>
              <a:gd name="connsiteX16" fmla="*/ 2949934 w 6027088"/>
              <a:gd name="connsiteY16" fmla="*/ 1868556 h 2615979"/>
              <a:gd name="connsiteX17" fmla="*/ 3411109 w 6027088"/>
              <a:gd name="connsiteY17" fmla="*/ 1502796 h 2615979"/>
              <a:gd name="connsiteX18" fmla="*/ 3673502 w 6027088"/>
              <a:gd name="connsiteY18" fmla="*/ 1447137 h 2615979"/>
              <a:gd name="connsiteX19" fmla="*/ 3840480 w 6027088"/>
              <a:gd name="connsiteY19" fmla="*/ 1463040 h 2615979"/>
              <a:gd name="connsiteX20" fmla="*/ 3999506 w 6027088"/>
              <a:gd name="connsiteY20" fmla="*/ 1582309 h 2615979"/>
              <a:gd name="connsiteX21" fmla="*/ 4357314 w 6027088"/>
              <a:gd name="connsiteY21" fmla="*/ 1987826 h 2615979"/>
              <a:gd name="connsiteX22" fmla="*/ 4619708 w 6027088"/>
              <a:gd name="connsiteY22" fmla="*/ 2417196 h 2615979"/>
              <a:gd name="connsiteX23" fmla="*/ 4945711 w 6027088"/>
              <a:gd name="connsiteY23" fmla="*/ 2568271 h 2615979"/>
              <a:gd name="connsiteX24" fmla="*/ 5287617 w 6027088"/>
              <a:gd name="connsiteY24" fmla="*/ 2615979 h 2615979"/>
              <a:gd name="connsiteX25" fmla="*/ 5518205 w 6027088"/>
              <a:gd name="connsiteY25" fmla="*/ 2576222 h 2615979"/>
              <a:gd name="connsiteX26" fmla="*/ 5828306 w 6027088"/>
              <a:gd name="connsiteY26" fmla="*/ 2441050 h 2615979"/>
              <a:gd name="connsiteX27" fmla="*/ 5971429 w 6027088"/>
              <a:gd name="connsiteY27" fmla="*/ 2250219 h 2615979"/>
              <a:gd name="connsiteX28" fmla="*/ 6027088 w 6027088"/>
              <a:gd name="connsiteY28" fmla="*/ 2027582 h 2615979"/>
              <a:gd name="connsiteX29" fmla="*/ 5995283 w 6027088"/>
              <a:gd name="connsiteY29" fmla="*/ 1852654 h 2615979"/>
              <a:gd name="connsiteX30" fmla="*/ 5876014 w 6027088"/>
              <a:gd name="connsiteY30" fmla="*/ 1717481 h 2615979"/>
              <a:gd name="connsiteX31" fmla="*/ 5653377 w 6027088"/>
              <a:gd name="connsiteY31" fmla="*/ 1510747 h 2615979"/>
              <a:gd name="connsiteX32" fmla="*/ 5510254 w 6027088"/>
              <a:gd name="connsiteY32" fmla="*/ 1407380 h 2615979"/>
              <a:gd name="connsiteX33" fmla="*/ 5247861 w 6027088"/>
              <a:gd name="connsiteY33" fmla="*/ 1288111 h 2615979"/>
              <a:gd name="connsiteX34" fmla="*/ 4731026 w 6027088"/>
              <a:gd name="connsiteY34" fmla="*/ 1089328 h 2615979"/>
              <a:gd name="connsiteX35" fmla="*/ 3212327 w 6027088"/>
              <a:gd name="connsiteY35" fmla="*/ 461175 h 2615979"/>
              <a:gd name="connsiteX36" fmla="*/ 2608028 w 6027088"/>
              <a:gd name="connsiteY36" fmla="*/ 230587 h 2615979"/>
              <a:gd name="connsiteX37" fmla="*/ 2385391 w 6027088"/>
              <a:gd name="connsiteY37" fmla="*/ 166977 h 261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27088" h="2615979">
                <a:moveTo>
                  <a:pt x="2385391" y="166977"/>
                </a:moveTo>
                <a:lnTo>
                  <a:pt x="1804946" y="95415"/>
                </a:lnTo>
                <a:lnTo>
                  <a:pt x="1335819" y="23854"/>
                </a:lnTo>
                <a:lnTo>
                  <a:pt x="811033" y="0"/>
                </a:lnTo>
                <a:lnTo>
                  <a:pt x="532737" y="15902"/>
                </a:lnTo>
                <a:lnTo>
                  <a:pt x="349857" y="63610"/>
                </a:lnTo>
                <a:lnTo>
                  <a:pt x="111318" y="190831"/>
                </a:lnTo>
                <a:lnTo>
                  <a:pt x="0" y="429370"/>
                </a:lnTo>
                <a:lnTo>
                  <a:pt x="31805" y="691763"/>
                </a:lnTo>
                <a:lnTo>
                  <a:pt x="111318" y="866692"/>
                </a:lnTo>
                <a:lnTo>
                  <a:pt x="326003" y="1144987"/>
                </a:lnTo>
                <a:lnTo>
                  <a:pt x="795130" y="1478942"/>
                </a:lnTo>
                <a:lnTo>
                  <a:pt x="1367624" y="1741335"/>
                </a:lnTo>
                <a:lnTo>
                  <a:pt x="1820848" y="1892410"/>
                </a:lnTo>
                <a:lnTo>
                  <a:pt x="2305878" y="2011680"/>
                </a:lnTo>
                <a:lnTo>
                  <a:pt x="2623930" y="2003728"/>
                </a:lnTo>
                <a:lnTo>
                  <a:pt x="2949934" y="1868556"/>
                </a:lnTo>
                <a:lnTo>
                  <a:pt x="3411109" y="1502796"/>
                </a:lnTo>
                <a:lnTo>
                  <a:pt x="3673502" y="1447137"/>
                </a:lnTo>
                <a:lnTo>
                  <a:pt x="3840480" y="1463040"/>
                </a:lnTo>
                <a:lnTo>
                  <a:pt x="3999506" y="1582309"/>
                </a:lnTo>
                <a:lnTo>
                  <a:pt x="4357314" y="1987826"/>
                </a:lnTo>
                <a:lnTo>
                  <a:pt x="4619708" y="2417196"/>
                </a:lnTo>
                <a:lnTo>
                  <a:pt x="4945711" y="2568271"/>
                </a:lnTo>
                <a:lnTo>
                  <a:pt x="5287617" y="2615979"/>
                </a:lnTo>
                <a:lnTo>
                  <a:pt x="5518205" y="2576222"/>
                </a:lnTo>
                <a:lnTo>
                  <a:pt x="5828306" y="2441050"/>
                </a:lnTo>
                <a:lnTo>
                  <a:pt x="5971429" y="2250219"/>
                </a:lnTo>
                <a:lnTo>
                  <a:pt x="6027088" y="2027582"/>
                </a:lnTo>
                <a:lnTo>
                  <a:pt x="5995283" y="1852654"/>
                </a:lnTo>
                <a:lnTo>
                  <a:pt x="5876014" y="1717481"/>
                </a:lnTo>
                <a:lnTo>
                  <a:pt x="5653377" y="1510747"/>
                </a:lnTo>
                <a:lnTo>
                  <a:pt x="5510254" y="1407380"/>
                </a:lnTo>
                <a:lnTo>
                  <a:pt x="5247861" y="1288111"/>
                </a:lnTo>
                <a:lnTo>
                  <a:pt x="4731026" y="1089328"/>
                </a:lnTo>
                <a:lnTo>
                  <a:pt x="3212327" y="461175"/>
                </a:lnTo>
                <a:lnTo>
                  <a:pt x="2608028" y="230587"/>
                </a:lnTo>
                <a:lnTo>
                  <a:pt x="2385391" y="166977"/>
                </a:lnTo>
                <a:close/>
              </a:path>
            </a:pathLst>
          </a:custGeom>
          <a:solidFill>
            <a:schemeClr val="accent2">
              <a:alpha val="3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798859" y="1661823"/>
            <a:ext cx="7887694" cy="3379304"/>
          </a:xfrm>
          <a:custGeom>
            <a:avLst/>
            <a:gdLst>
              <a:gd name="connsiteX0" fmla="*/ 1192696 w 7887694"/>
              <a:gd name="connsiteY0" fmla="*/ 71561 h 3379304"/>
              <a:gd name="connsiteX1" fmla="*/ 1765190 w 7887694"/>
              <a:gd name="connsiteY1" fmla="*/ 7951 h 3379304"/>
              <a:gd name="connsiteX2" fmla="*/ 2178658 w 7887694"/>
              <a:gd name="connsiteY2" fmla="*/ 0 h 3379304"/>
              <a:gd name="connsiteX3" fmla="*/ 2798859 w 7887694"/>
              <a:gd name="connsiteY3" fmla="*/ 23854 h 3379304"/>
              <a:gd name="connsiteX4" fmla="*/ 3323645 w 7887694"/>
              <a:gd name="connsiteY4" fmla="*/ 71561 h 3379304"/>
              <a:gd name="connsiteX5" fmla="*/ 3729162 w 7887694"/>
              <a:gd name="connsiteY5" fmla="*/ 159026 h 3379304"/>
              <a:gd name="connsiteX6" fmla="*/ 4102873 w 7887694"/>
              <a:gd name="connsiteY6" fmla="*/ 341906 h 3379304"/>
              <a:gd name="connsiteX7" fmla="*/ 4381169 w 7887694"/>
              <a:gd name="connsiteY7" fmla="*/ 834887 h 3379304"/>
              <a:gd name="connsiteX8" fmla="*/ 4548146 w 7887694"/>
              <a:gd name="connsiteY8" fmla="*/ 1335819 h 3379304"/>
              <a:gd name="connsiteX9" fmla="*/ 4834393 w 7887694"/>
              <a:gd name="connsiteY9" fmla="*/ 1765189 h 3379304"/>
              <a:gd name="connsiteX10" fmla="*/ 5224007 w 7887694"/>
              <a:gd name="connsiteY10" fmla="*/ 1908313 h 3379304"/>
              <a:gd name="connsiteX11" fmla="*/ 5589767 w 7887694"/>
              <a:gd name="connsiteY11" fmla="*/ 1956020 h 3379304"/>
              <a:gd name="connsiteX12" fmla="*/ 5772647 w 7887694"/>
              <a:gd name="connsiteY12" fmla="*/ 1868556 h 3379304"/>
              <a:gd name="connsiteX13" fmla="*/ 6178164 w 7887694"/>
              <a:gd name="connsiteY13" fmla="*/ 1518699 h 3379304"/>
              <a:gd name="connsiteX14" fmla="*/ 6591631 w 7887694"/>
              <a:gd name="connsiteY14" fmla="*/ 1168841 h 3379304"/>
              <a:gd name="connsiteX15" fmla="*/ 6893781 w 7887694"/>
              <a:gd name="connsiteY15" fmla="*/ 1025718 h 3379304"/>
              <a:gd name="connsiteX16" fmla="*/ 7362908 w 7887694"/>
              <a:gd name="connsiteY16" fmla="*/ 1025718 h 3379304"/>
              <a:gd name="connsiteX17" fmla="*/ 7808181 w 7887694"/>
              <a:gd name="connsiteY17" fmla="*/ 1264257 h 3379304"/>
              <a:gd name="connsiteX18" fmla="*/ 7887694 w 7887694"/>
              <a:gd name="connsiteY18" fmla="*/ 1502796 h 3379304"/>
              <a:gd name="connsiteX19" fmla="*/ 7824084 w 7887694"/>
              <a:gd name="connsiteY19" fmla="*/ 1892410 h 3379304"/>
              <a:gd name="connsiteX20" fmla="*/ 7641204 w 7887694"/>
              <a:gd name="connsiteY20" fmla="*/ 2258170 h 3379304"/>
              <a:gd name="connsiteX21" fmla="*/ 7291346 w 7887694"/>
              <a:gd name="connsiteY21" fmla="*/ 2703443 h 3379304"/>
              <a:gd name="connsiteX22" fmla="*/ 6941489 w 7887694"/>
              <a:gd name="connsiteY22" fmla="*/ 2981739 h 3379304"/>
              <a:gd name="connsiteX23" fmla="*/ 6535972 w 7887694"/>
              <a:gd name="connsiteY23" fmla="*/ 3204375 h 3379304"/>
              <a:gd name="connsiteX24" fmla="*/ 5947576 w 7887694"/>
              <a:gd name="connsiteY24" fmla="*/ 3363401 h 3379304"/>
              <a:gd name="connsiteX25" fmla="*/ 5494351 w 7887694"/>
              <a:gd name="connsiteY25" fmla="*/ 3379304 h 3379304"/>
              <a:gd name="connsiteX26" fmla="*/ 5049078 w 7887694"/>
              <a:gd name="connsiteY26" fmla="*/ 3339547 h 3379304"/>
              <a:gd name="connsiteX27" fmla="*/ 4595854 w 7887694"/>
              <a:gd name="connsiteY27" fmla="*/ 3188473 h 3379304"/>
              <a:gd name="connsiteX28" fmla="*/ 4047214 w 7887694"/>
              <a:gd name="connsiteY28" fmla="*/ 2926080 h 3379304"/>
              <a:gd name="connsiteX29" fmla="*/ 3665551 w 7887694"/>
              <a:gd name="connsiteY29" fmla="*/ 2608027 h 3379304"/>
              <a:gd name="connsiteX30" fmla="*/ 3371353 w 7887694"/>
              <a:gd name="connsiteY30" fmla="*/ 2282024 h 3379304"/>
              <a:gd name="connsiteX31" fmla="*/ 3045350 w 7887694"/>
              <a:gd name="connsiteY31" fmla="*/ 1820848 h 3379304"/>
              <a:gd name="connsiteX32" fmla="*/ 2767054 w 7887694"/>
              <a:gd name="connsiteY32" fmla="*/ 1534601 h 3379304"/>
              <a:gd name="connsiteX33" fmla="*/ 2631882 w 7887694"/>
              <a:gd name="connsiteY33" fmla="*/ 1478942 h 3379304"/>
              <a:gd name="connsiteX34" fmla="*/ 2433099 w 7887694"/>
              <a:gd name="connsiteY34" fmla="*/ 1463040 h 3379304"/>
              <a:gd name="connsiteX35" fmla="*/ 2226365 w 7887694"/>
              <a:gd name="connsiteY35" fmla="*/ 1518699 h 3379304"/>
              <a:gd name="connsiteX36" fmla="*/ 1987826 w 7887694"/>
              <a:gd name="connsiteY36" fmla="*/ 1709530 h 3379304"/>
              <a:gd name="connsiteX37" fmla="*/ 1733384 w 7887694"/>
              <a:gd name="connsiteY37" fmla="*/ 1876507 h 3379304"/>
              <a:gd name="connsiteX38" fmla="*/ 1550504 w 7887694"/>
              <a:gd name="connsiteY38" fmla="*/ 1979874 h 3379304"/>
              <a:gd name="connsiteX39" fmla="*/ 1327868 w 7887694"/>
              <a:gd name="connsiteY39" fmla="*/ 2027582 h 3379304"/>
              <a:gd name="connsiteX40" fmla="*/ 834887 w 7887694"/>
              <a:gd name="connsiteY40" fmla="*/ 1932167 h 3379304"/>
              <a:gd name="connsiteX41" fmla="*/ 652007 w 7887694"/>
              <a:gd name="connsiteY41" fmla="*/ 1860605 h 3379304"/>
              <a:gd name="connsiteX42" fmla="*/ 485030 w 7887694"/>
              <a:gd name="connsiteY42" fmla="*/ 1709530 h 3379304"/>
              <a:gd name="connsiteX43" fmla="*/ 270344 w 7887694"/>
              <a:gd name="connsiteY43" fmla="*/ 1502796 h 3379304"/>
              <a:gd name="connsiteX44" fmla="*/ 87464 w 7887694"/>
              <a:gd name="connsiteY44" fmla="*/ 1296062 h 3379304"/>
              <a:gd name="connsiteX45" fmla="*/ 0 w 7887694"/>
              <a:gd name="connsiteY45" fmla="*/ 970059 h 3379304"/>
              <a:gd name="connsiteX46" fmla="*/ 79513 w 7887694"/>
              <a:gd name="connsiteY46" fmla="*/ 723568 h 3379304"/>
              <a:gd name="connsiteX47" fmla="*/ 246491 w 7887694"/>
              <a:gd name="connsiteY47" fmla="*/ 516834 h 3379304"/>
              <a:gd name="connsiteX48" fmla="*/ 707666 w 7887694"/>
              <a:gd name="connsiteY48" fmla="*/ 246490 h 3379304"/>
              <a:gd name="connsiteX49" fmla="*/ 1057524 w 7887694"/>
              <a:gd name="connsiteY49" fmla="*/ 127220 h 3379304"/>
              <a:gd name="connsiteX50" fmla="*/ 1192696 w 7887694"/>
              <a:gd name="connsiteY50" fmla="*/ 71561 h 337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7887694" h="3379304">
                <a:moveTo>
                  <a:pt x="1192696" y="71561"/>
                </a:moveTo>
                <a:lnTo>
                  <a:pt x="1765190" y="7951"/>
                </a:lnTo>
                <a:lnTo>
                  <a:pt x="2178658" y="0"/>
                </a:lnTo>
                <a:lnTo>
                  <a:pt x="2798859" y="23854"/>
                </a:lnTo>
                <a:lnTo>
                  <a:pt x="3323645" y="71561"/>
                </a:lnTo>
                <a:lnTo>
                  <a:pt x="3729162" y="159026"/>
                </a:lnTo>
                <a:lnTo>
                  <a:pt x="4102873" y="341906"/>
                </a:lnTo>
                <a:lnTo>
                  <a:pt x="4381169" y="834887"/>
                </a:lnTo>
                <a:lnTo>
                  <a:pt x="4548146" y="1335819"/>
                </a:lnTo>
                <a:lnTo>
                  <a:pt x="4834393" y="1765189"/>
                </a:lnTo>
                <a:lnTo>
                  <a:pt x="5224007" y="1908313"/>
                </a:lnTo>
                <a:lnTo>
                  <a:pt x="5589767" y="1956020"/>
                </a:lnTo>
                <a:lnTo>
                  <a:pt x="5772647" y="1868556"/>
                </a:lnTo>
                <a:lnTo>
                  <a:pt x="6178164" y="1518699"/>
                </a:lnTo>
                <a:lnTo>
                  <a:pt x="6591631" y="1168841"/>
                </a:lnTo>
                <a:lnTo>
                  <a:pt x="6893781" y="1025718"/>
                </a:lnTo>
                <a:lnTo>
                  <a:pt x="7362908" y="1025718"/>
                </a:lnTo>
                <a:lnTo>
                  <a:pt x="7808181" y="1264257"/>
                </a:lnTo>
                <a:lnTo>
                  <a:pt x="7887694" y="1502796"/>
                </a:lnTo>
                <a:lnTo>
                  <a:pt x="7824084" y="1892410"/>
                </a:lnTo>
                <a:lnTo>
                  <a:pt x="7641204" y="2258170"/>
                </a:lnTo>
                <a:lnTo>
                  <a:pt x="7291346" y="2703443"/>
                </a:lnTo>
                <a:lnTo>
                  <a:pt x="6941489" y="2981739"/>
                </a:lnTo>
                <a:lnTo>
                  <a:pt x="6535972" y="3204375"/>
                </a:lnTo>
                <a:lnTo>
                  <a:pt x="5947576" y="3363401"/>
                </a:lnTo>
                <a:lnTo>
                  <a:pt x="5494351" y="3379304"/>
                </a:lnTo>
                <a:lnTo>
                  <a:pt x="5049078" y="3339547"/>
                </a:lnTo>
                <a:lnTo>
                  <a:pt x="4595854" y="3188473"/>
                </a:lnTo>
                <a:lnTo>
                  <a:pt x="4047214" y="2926080"/>
                </a:lnTo>
                <a:lnTo>
                  <a:pt x="3665551" y="2608027"/>
                </a:lnTo>
                <a:lnTo>
                  <a:pt x="3371353" y="2282024"/>
                </a:lnTo>
                <a:lnTo>
                  <a:pt x="3045350" y="1820848"/>
                </a:lnTo>
                <a:lnTo>
                  <a:pt x="2767054" y="1534601"/>
                </a:lnTo>
                <a:lnTo>
                  <a:pt x="2631882" y="1478942"/>
                </a:lnTo>
                <a:lnTo>
                  <a:pt x="2433099" y="1463040"/>
                </a:lnTo>
                <a:lnTo>
                  <a:pt x="2226365" y="1518699"/>
                </a:lnTo>
                <a:lnTo>
                  <a:pt x="1987826" y="1709530"/>
                </a:lnTo>
                <a:lnTo>
                  <a:pt x="1733384" y="1876507"/>
                </a:lnTo>
                <a:lnTo>
                  <a:pt x="1550504" y="1979874"/>
                </a:lnTo>
                <a:lnTo>
                  <a:pt x="1327868" y="2027582"/>
                </a:lnTo>
                <a:lnTo>
                  <a:pt x="834887" y="1932167"/>
                </a:lnTo>
                <a:lnTo>
                  <a:pt x="652007" y="1860605"/>
                </a:lnTo>
                <a:lnTo>
                  <a:pt x="485030" y="1709530"/>
                </a:lnTo>
                <a:lnTo>
                  <a:pt x="270344" y="1502796"/>
                </a:lnTo>
                <a:lnTo>
                  <a:pt x="87464" y="1296062"/>
                </a:lnTo>
                <a:lnTo>
                  <a:pt x="0" y="970059"/>
                </a:lnTo>
                <a:lnTo>
                  <a:pt x="79513" y="723568"/>
                </a:lnTo>
                <a:lnTo>
                  <a:pt x="246491" y="516834"/>
                </a:lnTo>
                <a:lnTo>
                  <a:pt x="707666" y="246490"/>
                </a:lnTo>
                <a:lnTo>
                  <a:pt x="1057524" y="127220"/>
                </a:lnTo>
                <a:lnTo>
                  <a:pt x="1192696" y="71561"/>
                </a:lnTo>
                <a:close/>
              </a:path>
            </a:pathLst>
          </a:custGeom>
          <a:solidFill>
            <a:srgbClr val="FF00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0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513" t="8513" r="5271" b="11506"/>
          <a:stretch/>
        </p:blipFill>
        <p:spPr>
          <a:xfrm>
            <a:off x="4642338" y="2039814"/>
            <a:ext cx="6953460" cy="31049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52881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Units: 182 Total</a:t>
            </a:r>
          </a:p>
          <a:p>
            <a:pPr lvl="1"/>
            <a:r>
              <a:rPr lang="en-US" u="sng" dirty="0"/>
              <a:t>Unit Type	</a:t>
            </a:r>
            <a:r>
              <a:rPr lang="en-US" u="sng" dirty="0" smtClean="0"/>
              <a:t>			</a:t>
            </a:r>
            <a:r>
              <a:rPr lang="en-US" u="sng" dirty="0" err="1" smtClean="0"/>
              <a:t>Avg</a:t>
            </a:r>
            <a:r>
              <a:rPr lang="en-US" u="sng" dirty="0" smtClean="0"/>
              <a:t> </a:t>
            </a:r>
            <a:r>
              <a:rPr lang="en-US" u="sng" dirty="0"/>
              <a:t>Unit SF</a:t>
            </a:r>
          </a:p>
          <a:p>
            <a:pPr marL="857250" lvl="2" indent="0">
              <a:buNone/>
            </a:pPr>
            <a:r>
              <a:rPr lang="en-US" dirty="0" smtClean="0"/>
              <a:t>Studio					560 </a:t>
            </a:r>
          </a:p>
          <a:p>
            <a:pPr marL="857250" lvl="2" indent="0">
              <a:buNone/>
            </a:pPr>
            <a:r>
              <a:rPr lang="en-US" dirty="0" smtClean="0"/>
              <a:t>1BR - Traditional			642 </a:t>
            </a:r>
          </a:p>
          <a:p>
            <a:pPr marL="857250" lvl="2" indent="0">
              <a:buNone/>
            </a:pPr>
            <a:r>
              <a:rPr lang="en-US" dirty="0" smtClean="0"/>
              <a:t>1BR - Standard			747 </a:t>
            </a:r>
          </a:p>
          <a:p>
            <a:pPr marL="857250" lvl="2" indent="0">
              <a:buNone/>
            </a:pPr>
            <a:r>
              <a:rPr lang="en-US" dirty="0" smtClean="0"/>
              <a:t>1BR - Deluxe				838 </a:t>
            </a:r>
          </a:p>
          <a:p>
            <a:pPr marL="857250" lvl="2" indent="0">
              <a:buNone/>
            </a:pPr>
            <a:r>
              <a:rPr lang="en-US" dirty="0" smtClean="0"/>
              <a:t>1BR Den				978 </a:t>
            </a:r>
          </a:p>
          <a:p>
            <a:pPr marL="857250" lvl="2" indent="0">
              <a:buNone/>
            </a:pPr>
            <a:r>
              <a:rPr lang="en-US" dirty="0" smtClean="0"/>
              <a:t>2BR, 2BA - Corner 2		1,132 </a:t>
            </a:r>
          </a:p>
          <a:p>
            <a:pPr marL="857250" lvl="2" indent="0">
              <a:buNone/>
            </a:pPr>
            <a:r>
              <a:rPr lang="en-US" dirty="0" smtClean="0"/>
              <a:t>2BR, 2BA - Corner			1,217 </a:t>
            </a:r>
          </a:p>
          <a:p>
            <a:pPr marL="857250" lvl="2" indent="0">
              <a:buNone/>
            </a:pPr>
            <a:r>
              <a:rPr lang="en-US" dirty="0" smtClean="0"/>
              <a:t>2BR, 2BA - Corner Deluxe		1,258 </a:t>
            </a:r>
          </a:p>
          <a:p>
            <a:pPr marL="857250" lvl="2" indent="0">
              <a:buNone/>
            </a:pPr>
            <a:r>
              <a:rPr lang="en-US" dirty="0" smtClean="0"/>
              <a:t>2BR, 2BA Den			1,372 </a:t>
            </a:r>
          </a:p>
          <a:p>
            <a:pPr marL="857250" lvl="2" indent="0">
              <a:buNone/>
            </a:pPr>
            <a:r>
              <a:rPr lang="en-US" dirty="0" smtClean="0"/>
              <a:t>2BR Townhome			2,076 </a:t>
            </a:r>
          </a:p>
          <a:p>
            <a:pPr marL="857250" lvl="2" indent="0">
              <a:buNone/>
            </a:pPr>
            <a:r>
              <a:rPr lang="en-US" dirty="0" smtClean="0"/>
              <a:t>3BR Townhome			2,306 </a:t>
            </a:r>
          </a:p>
          <a:p>
            <a:r>
              <a:rPr lang="en-US" dirty="0" smtClean="0"/>
              <a:t>Parking: 402 Total Spaces (2.2 parking ratio)</a:t>
            </a:r>
          </a:p>
          <a:p>
            <a:pPr lvl="1"/>
            <a:r>
              <a:rPr lang="en-US" dirty="0" smtClean="0"/>
              <a:t>238 enclosed (1.30 parking ratio)</a:t>
            </a:r>
          </a:p>
          <a:p>
            <a:pPr lvl="1"/>
            <a:r>
              <a:rPr lang="en-US" dirty="0" smtClean="0"/>
              <a:t>164 surface</a:t>
            </a:r>
          </a:p>
        </p:txBody>
      </p:sp>
    </p:spTree>
    <p:extLst>
      <p:ext uri="{BB962C8B-B14F-4D97-AF65-F5344CB8AC3E}">
        <p14:creationId xmlns:p14="http://schemas.microsoft.com/office/powerpoint/2010/main" val="395940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94" y="320337"/>
            <a:ext cx="11923247" cy="590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8" y="407577"/>
            <a:ext cx="12029298" cy="583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7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4" y="286210"/>
            <a:ext cx="11949999" cy="63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4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0" y="304647"/>
            <a:ext cx="11975690" cy="625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3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38865"/>
            <a:ext cx="8596668" cy="4802497"/>
          </a:xfrm>
        </p:spPr>
        <p:txBody>
          <a:bodyPr>
            <a:normAutofit/>
          </a:bodyPr>
          <a:lstStyle/>
          <a:p>
            <a:r>
              <a:rPr lang="en-US" dirty="0" smtClean="0"/>
              <a:t>22 Units/ Acre</a:t>
            </a:r>
          </a:p>
          <a:p>
            <a:r>
              <a:rPr lang="en-US" dirty="0" smtClean="0"/>
              <a:t>Better utilizes land and preserves natural resources 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evelopment of site includes soil management, clean-up and cap and prevents contamination from leaving the site and entering local waterways</a:t>
            </a:r>
          </a:p>
          <a:p>
            <a:pPr lvl="1"/>
            <a:r>
              <a:rPr lang="en-US" dirty="0" smtClean="0"/>
              <a:t>Stormwater management system will help local Underwood Creek</a:t>
            </a:r>
          </a:p>
          <a:p>
            <a:r>
              <a:rPr lang="en-US" dirty="0" smtClean="0"/>
              <a:t>Structures, workmanship and features are of the highest quality design – the architecture of the neighborhood was incorporated into the design</a:t>
            </a:r>
          </a:p>
          <a:p>
            <a:r>
              <a:rPr lang="en-US" dirty="0" smtClean="0"/>
              <a:t>Project will upgrade public infrastructure by extending a water main down Watertown Plank road and through the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1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99" y="609600"/>
            <a:ext cx="9029303" cy="1320800"/>
          </a:xfrm>
        </p:spPr>
        <p:txBody>
          <a:bodyPr/>
          <a:lstStyle/>
          <a:p>
            <a:r>
              <a:rPr lang="en-US" dirty="0" smtClean="0"/>
              <a:t>Building Heights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699" y="1248697"/>
            <a:ext cx="3348508" cy="4792665"/>
          </a:xfrm>
        </p:spPr>
        <p:txBody>
          <a:bodyPr>
            <a:normAutofit/>
          </a:bodyPr>
          <a:lstStyle/>
          <a:p>
            <a:r>
              <a:rPr lang="en-US" dirty="0" smtClean="0"/>
              <a:t>Building A&amp;B</a:t>
            </a:r>
          </a:p>
          <a:p>
            <a:pPr lvl="1"/>
            <a:r>
              <a:rPr lang="en-US" dirty="0"/>
              <a:t>4</a:t>
            </a:r>
            <a:r>
              <a:rPr lang="en-US" dirty="0" smtClean="0"/>
              <a:t> story side (w/ exposed lower level): 66 </a:t>
            </a:r>
            <a:r>
              <a:rPr lang="en-US" dirty="0" err="1" smtClean="0"/>
              <a:t>ft</a:t>
            </a:r>
            <a:r>
              <a:rPr lang="en-US" dirty="0" smtClean="0"/>
              <a:t>, 6in</a:t>
            </a:r>
          </a:p>
          <a:p>
            <a:pPr lvl="1"/>
            <a:r>
              <a:rPr lang="en-US" dirty="0" smtClean="0"/>
              <a:t>4 story side (non exposed lower level): 55ft, 8 in</a:t>
            </a:r>
          </a:p>
          <a:p>
            <a:r>
              <a:rPr lang="en-US" dirty="0" smtClean="0"/>
              <a:t>Building C&amp;D</a:t>
            </a:r>
          </a:p>
          <a:p>
            <a:pPr lvl="1"/>
            <a:r>
              <a:rPr lang="en-US" dirty="0" smtClean="0"/>
              <a:t>3 story side (w/ exposed lower level): 56 </a:t>
            </a:r>
            <a:r>
              <a:rPr lang="en-US" dirty="0" err="1" smtClean="0"/>
              <a:t>ft</a:t>
            </a:r>
            <a:r>
              <a:rPr lang="en-US" dirty="0" smtClean="0"/>
              <a:t>, 6in</a:t>
            </a:r>
          </a:p>
          <a:p>
            <a:pPr lvl="1"/>
            <a:r>
              <a:rPr lang="en-US" dirty="0" smtClean="0"/>
              <a:t>3 story side (non-exposed lower level): 45 </a:t>
            </a:r>
            <a:r>
              <a:rPr lang="en-US" dirty="0" err="1" smtClean="0"/>
              <a:t>ft</a:t>
            </a:r>
            <a:r>
              <a:rPr lang="en-US" dirty="0" smtClean="0"/>
              <a:t>, 6in</a:t>
            </a:r>
          </a:p>
          <a:p>
            <a:r>
              <a:rPr lang="en-US" dirty="0" smtClean="0"/>
              <a:t>Townhomes</a:t>
            </a:r>
          </a:p>
          <a:p>
            <a:pPr lvl="1"/>
            <a:r>
              <a:rPr lang="en-US" dirty="0" smtClean="0"/>
              <a:t>2 story: 32 </a:t>
            </a:r>
            <a:r>
              <a:rPr lang="en-US" dirty="0" err="1" smtClean="0"/>
              <a:t>ft</a:t>
            </a:r>
            <a:r>
              <a:rPr lang="en-US" dirty="0" smtClean="0"/>
              <a:t>, 10 in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826" y="511412"/>
            <a:ext cx="8168927" cy="55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8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682</TotalTime>
  <Words>296</Words>
  <Application>Microsoft Office PowerPoint</Application>
  <PresentationFormat>Widescreen</PresentationFormat>
  <Paragraphs>59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Times New Roman</vt:lpstr>
      <vt:lpstr>Trebuchet MS</vt:lpstr>
      <vt:lpstr>Wingdings</vt:lpstr>
      <vt:lpstr>Wingdings 3</vt:lpstr>
      <vt:lpstr>Facet</vt:lpstr>
      <vt:lpstr>Wangard &amp; Reinders Family Multi-Family Development</vt:lpstr>
      <vt:lpstr>PowerPoint Presentation</vt:lpstr>
      <vt:lpstr>Project Summary</vt:lpstr>
      <vt:lpstr>PowerPoint Presentation</vt:lpstr>
      <vt:lpstr>PowerPoint Presentation</vt:lpstr>
      <vt:lpstr>PowerPoint Presentation</vt:lpstr>
      <vt:lpstr>PowerPoint Presentation</vt:lpstr>
      <vt:lpstr>Density</vt:lpstr>
      <vt:lpstr>Building Heights</vt:lpstr>
      <vt:lpstr>PowerPoint Presentation</vt:lpstr>
      <vt:lpstr>Traffic Impact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Tax Increment Financing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Wangard &amp; Reinders Multi-Family Development</dc:title>
  <dc:creator>Emily Pier</dc:creator>
  <cp:lastModifiedBy>Casey Griffiths</cp:lastModifiedBy>
  <cp:revision>27</cp:revision>
  <cp:lastPrinted>2016-03-04T21:54:50Z</cp:lastPrinted>
  <dcterms:created xsi:type="dcterms:W3CDTF">2016-03-02T19:10:55Z</dcterms:created>
  <dcterms:modified xsi:type="dcterms:W3CDTF">2016-03-07T23:31:12Z</dcterms:modified>
</cp:coreProperties>
</file>